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8288000" cy="10287000"/>
  <p:notesSz cx="6858000" cy="9144000"/>
  <p:embeddedFontLst>
    <p:embeddedFont>
      <p:font typeface="DM Sans Bold" panose="020B0604020202020204" charset="0"/>
      <p:regular r:id="rId13"/>
    </p:embeddedFont>
    <p:embeddedFont>
      <p:font typeface="Montserrat Light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rchivo Black" panose="020B0604020202020204" charset="0"/>
      <p:regular r:id="rId19"/>
    </p:embeddedFont>
    <p:embeddedFont>
      <p:font typeface="Montserrat Light Bold" panose="020B0604020202020204" charset="0"/>
      <p:regular r:id="rId20"/>
    </p:embeddedFont>
    <p:embeddedFont>
      <p:font typeface="DM San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22" autoAdjust="0"/>
  </p:normalViewPr>
  <p:slideViewPr>
    <p:cSldViewPr>
      <p:cViewPr varScale="1">
        <p:scale>
          <a:sx n="73" d="100"/>
          <a:sy n="73" d="100"/>
        </p:scale>
        <p:origin x="5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44D00-30B7-4E8D-9920-432E051AB85E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1C1BD-C5C1-487B-82AC-E64531DE3F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78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1C1BD-C5C1-487B-82AC-E64531DE3F8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84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200" y="-1632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40" b="-12740"/>
            </a:stretch>
          </a:blipFill>
        </p:spPr>
      </p:sp>
      <p:sp>
        <p:nvSpPr>
          <p:cNvPr id="3" name="Freeform 3"/>
          <p:cNvSpPr/>
          <p:nvPr/>
        </p:nvSpPr>
        <p:spPr>
          <a:xfrm rot="-4521330">
            <a:off x="4522202" y="1734737"/>
            <a:ext cx="14167639" cy="7119239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589607" y="0"/>
            <a:ext cx="8698393" cy="10400373"/>
            <a:chOff x="0" y="0"/>
            <a:chExt cx="8603361" cy="10286746"/>
          </a:xfrm>
        </p:grpSpPr>
        <p:sp>
          <p:nvSpPr>
            <p:cNvPr id="5" name="Freeform 5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508025" y="94169"/>
            <a:ext cx="8779975" cy="10497917"/>
            <a:chOff x="0" y="0"/>
            <a:chExt cx="8603361" cy="10286746"/>
          </a:xfrm>
        </p:grpSpPr>
        <p:sp>
          <p:nvSpPr>
            <p:cNvPr id="7" name="Freeform 7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4"/>
              <a:stretch>
                <a:fillRect l="-69398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4191521" y="6937923"/>
            <a:ext cx="9904959" cy="680751"/>
          </a:xfrm>
          <a:custGeom>
            <a:avLst/>
            <a:gdLst/>
            <a:ahLst/>
            <a:cxnLst/>
            <a:rect l="l" t="t" r="r" b="b"/>
            <a:pathLst>
              <a:path w="9904959" h="680751">
                <a:moveTo>
                  <a:pt x="0" y="0"/>
                </a:moveTo>
                <a:lnTo>
                  <a:pt x="9904958" y="0"/>
                </a:lnTo>
                <a:lnTo>
                  <a:pt x="9904958" y="680752"/>
                </a:lnTo>
                <a:lnTo>
                  <a:pt x="0" y="6807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87363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260342" y="8009350"/>
            <a:ext cx="5767317" cy="1820559"/>
          </a:xfrm>
          <a:custGeom>
            <a:avLst/>
            <a:gdLst/>
            <a:ahLst/>
            <a:cxnLst/>
            <a:rect l="l" t="t" r="r" b="b"/>
            <a:pathLst>
              <a:path w="5767317" h="1820559">
                <a:moveTo>
                  <a:pt x="0" y="0"/>
                </a:moveTo>
                <a:lnTo>
                  <a:pt x="5767316" y="0"/>
                </a:lnTo>
                <a:lnTo>
                  <a:pt x="5767316" y="1820559"/>
                </a:lnTo>
                <a:lnTo>
                  <a:pt x="0" y="18205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5" name="Group 9"/>
          <p:cNvGrpSpPr/>
          <p:nvPr/>
        </p:nvGrpSpPr>
        <p:grpSpPr>
          <a:xfrm>
            <a:off x="4101168" y="3314700"/>
            <a:ext cx="9933263" cy="3691779"/>
            <a:chOff x="0" y="0"/>
            <a:chExt cx="1569119" cy="664460"/>
          </a:xfrm>
        </p:grpSpPr>
        <p:sp>
          <p:nvSpPr>
            <p:cNvPr id="16" name="Freeform 10"/>
            <p:cNvSpPr/>
            <p:nvPr/>
          </p:nvSpPr>
          <p:spPr>
            <a:xfrm>
              <a:off x="0" y="0"/>
              <a:ext cx="1569119" cy="664460"/>
            </a:xfrm>
            <a:custGeom>
              <a:avLst/>
              <a:gdLst/>
              <a:ahLst/>
              <a:cxnLst/>
              <a:rect l="l" t="t" r="r" b="b"/>
              <a:pathLst>
                <a:path w="1569119" h="664460">
                  <a:moveTo>
                    <a:pt x="15068" y="0"/>
                  </a:moveTo>
                  <a:lnTo>
                    <a:pt x="1554051" y="0"/>
                  </a:lnTo>
                  <a:cubicBezTo>
                    <a:pt x="1562373" y="0"/>
                    <a:pt x="1569119" y="6746"/>
                    <a:pt x="1569119" y="15068"/>
                  </a:cubicBezTo>
                  <a:lnTo>
                    <a:pt x="1569119" y="649392"/>
                  </a:lnTo>
                  <a:cubicBezTo>
                    <a:pt x="1569119" y="657714"/>
                    <a:pt x="1562373" y="664460"/>
                    <a:pt x="1554051" y="664460"/>
                  </a:cubicBezTo>
                  <a:lnTo>
                    <a:pt x="15068" y="664460"/>
                  </a:lnTo>
                  <a:cubicBezTo>
                    <a:pt x="6746" y="664460"/>
                    <a:pt x="0" y="657714"/>
                    <a:pt x="0" y="649392"/>
                  </a:cubicBezTo>
                  <a:lnTo>
                    <a:pt x="0" y="15068"/>
                  </a:lnTo>
                  <a:cubicBezTo>
                    <a:pt x="0" y="6746"/>
                    <a:pt x="6746" y="0"/>
                    <a:pt x="15068" y="0"/>
                  </a:cubicBezTo>
                  <a:close/>
                </a:path>
              </a:pathLst>
            </a:custGeom>
            <a:solidFill>
              <a:srgbClr val="041F86"/>
            </a:solidFill>
          </p:spPr>
        </p:sp>
        <p:sp>
          <p:nvSpPr>
            <p:cNvPr id="17" name="TextBox 11"/>
            <p:cNvSpPr txBox="1"/>
            <p:nvPr/>
          </p:nvSpPr>
          <p:spPr>
            <a:xfrm>
              <a:off x="0" y="-38100"/>
              <a:ext cx="1569119" cy="702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endParaRPr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191521" y="3721333"/>
            <a:ext cx="9904959" cy="2699279"/>
            <a:chOff x="4191521" y="3721333"/>
            <a:chExt cx="9904959" cy="2699279"/>
          </a:xfrm>
        </p:grpSpPr>
        <p:sp>
          <p:nvSpPr>
            <p:cNvPr id="13" name="TextBox 13"/>
            <p:cNvSpPr txBox="1"/>
            <p:nvPr/>
          </p:nvSpPr>
          <p:spPr>
            <a:xfrm>
              <a:off x="4618289" y="4650490"/>
              <a:ext cx="9051422" cy="1770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67"/>
                </a:lnSpc>
              </a:pPr>
              <a:r>
                <a:rPr lang="en-US" sz="10483" dirty="0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2024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191521" y="3721333"/>
              <a:ext cx="9904959" cy="1033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60"/>
                </a:lnSpc>
              </a:pPr>
              <a:r>
                <a:rPr lang="en-US" sz="6057" dirty="0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BALANCE TURÍSTICO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200" y="-1632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40" b="-12740"/>
            </a:stretch>
          </a:blipFill>
        </p:spPr>
      </p:sp>
      <p:sp>
        <p:nvSpPr>
          <p:cNvPr id="3" name="Freeform 3"/>
          <p:cNvSpPr/>
          <p:nvPr/>
        </p:nvSpPr>
        <p:spPr>
          <a:xfrm rot="-4521330">
            <a:off x="4522202" y="1734737"/>
            <a:ext cx="14167639" cy="7119239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589607" y="0"/>
            <a:ext cx="8698393" cy="10400373"/>
            <a:chOff x="0" y="0"/>
            <a:chExt cx="8603361" cy="10286746"/>
          </a:xfrm>
        </p:grpSpPr>
        <p:sp>
          <p:nvSpPr>
            <p:cNvPr id="5" name="Freeform 5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508025" y="94169"/>
            <a:ext cx="8779975" cy="10497917"/>
            <a:chOff x="0" y="0"/>
            <a:chExt cx="8603361" cy="10286746"/>
          </a:xfrm>
        </p:grpSpPr>
        <p:sp>
          <p:nvSpPr>
            <p:cNvPr id="7" name="Freeform 7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4"/>
              <a:stretch>
                <a:fillRect l="-69398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4191521" y="6937923"/>
            <a:ext cx="9904959" cy="680751"/>
          </a:xfrm>
          <a:custGeom>
            <a:avLst/>
            <a:gdLst/>
            <a:ahLst/>
            <a:cxnLst/>
            <a:rect l="l" t="t" r="r" b="b"/>
            <a:pathLst>
              <a:path w="9904959" h="680751">
                <a:moveTo>
                  <a:pt x="0" y="0"/>
                </a:moveTo>
                <a:lnTo>
                  <a:pt x="9904958" y="0"/>
                </a:lnTo>
                <a:lnTo>
                  <a:pt x="9904958" y="680752"/>
                </a:lnTo>
                <a:lnTo>
                  <a:pt x="0" y="6807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87363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260342" y="8009350"/>
            <a:ext cx="5767317" cy="1820559"/>
          </a:xfrm>
          <a:custGeom>
            <a:avLst/>
            <a:gdLst/>
            <a:ahLst/>
            <a:cxnLst/>
            <a:rect l="l" t="t" r="r" b="b"/>
            <a:pathLst>
              <a:path w="5767317" h="1820559">
                <a:moveTo>
                  <a:pt x="0" y="0"/>
                </a:moveTo>
                <a:lnTo>
                  <a:pt x="5767316" y="0"/>
                </a:lnTo>
                <a:lnTo>
                  <a:pt x="5767316" y="1820559"/>
                </a:lnTo>
                <a:lnTo>
                  <a:pt x="0" y="18205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5" name="Group 9"/>
          <p:cNvGrpSpPr/>
          <p:nvPr/>
        </p:nvGrpSpPr>
        <p:grpSpPr>
          <a:xfrm>
            <a:off x="4101168" y="3314700"/>
            <a:ext cx="9933263" cy="3691779"/>
            <a:chOff x="0" y="0"/>
            <a:chExt cx="1569119" cy="664460"/>
          </a:xfrm>
        </p:grpSpPr>
        <p:sp>
          <p:nvSpPr>
            <p:cNvPr id="16" name="Freeform 10"/>
            <p:cNvSpPr/>
            <p:nvPr/>
          </p:nvSpPr>
          <p:spPr>
            <a:xfrm>
              <a:off x="0" y="0"/>
              <a:ext cx="1569119" cy="664460"/>
            </a:xfrm>
            <a:custGeom>
              <a:avLst/>
              <a:gdLst/>
              <a:ahLst/>
              <a:cxnLst/>
              <a:rect l="l" t="t" r="r" b="b"/>
              <a:pathLst>
                <a:path w="1569119" h="664460">
                  <a:moveTo>
                    <a:pt x="15068" y="0"/>
                  </a:moveTo>
                  <a:lnTo>
                    <a:pt x="1554051" y="0"/>
                  </a:lnTo>
                  <a:cubicBezTo>
                    <a:pt x="1562373" y="0"/>
                    <a:pt x="1569119" y="6746"/>
                    <a:pt x="1569119" y="15068"/>
                  </a:cubicBezTo>
                  <a:lnTo>
                    <a:pt x="1569119" y="649392"/>
                  </a:lnTo>
                  <a:cubicBezTo>
                    <a:pt x="1569119" y="657714"/>
                    <a:pt x="1562373" y="664460"/>
                    <a:pt x="1554051" y="664460"/>
                  </a:cubicBezTo>
                  <a:lnTo>
                    <a:pt x="15068" y="664460"/>
                  </a:lnTo>
                  <a:cubicBezTo>
                    <a:pt x="6746" y="664460"/>
                    <a:pt x="0" y="657714"/>
                    <a:pt x="0" y="649392"/>
                  </a:cubicBezTo>
                  <a:lnTo>
                    <a:pt x="0" y="15068"/>
                  </a:lnTo>
                  <a:cubicBezTo>
                    <a:pt x="0" y="6746"/>
                    <a:pt x="6746" y="0"/>
                    <a:pt x="15068" y="0"/>
                  </a:cubicBezTo>
                  <a:close/>
                </a:path>
              </a:pathLst>
            </a:custGeom>
            <a:solidFill>
              <a:srgbClr val="041F86"/>
            </a:solidFill>
          </p:spPr>
        </p:sp>
        <p:sp>
          <p:nvSpPr>
            <p:cNvPr id="17" name="TextBox 11"/>
            <p:cNvSpPr txBox="1"/>
            <p:nvPr/>
          </p:nvSpPr>
          <p:spPr>
            <a:xfrm>
              <a:off x="0" y="-38100"/>
              <a:ext cx="1569119" cy="702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endParaRPr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191521" y="3721333"/>
            <a:ext cx="9904959" cy="2699279"/>
            <a:chOff x="4191521" y="3721333"/>
            <a:chExt cx="9904959" cy="2699279"/>
          </a:xfrm>
        </p:grpSpPr>
        <p:sp>
          <p:nvSpPr>
            <p:cNvPr id="13" name="TextBox 13"/>
            <p:cNvSpPr txBox="1"/>
            <p:nvPr/>
          </p:nvSpPr>
          <p:spPr>
            <a:xfrm>
              <a:off x="4618289" y="4650490"/>
              <a:ext cx="9051422" cy="1770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67"/>
                </a:lnSpc>
              </a:pPr>
              <a:r>
                <a:rPr lang="en-US" sz="10483" dirty="0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2024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191521" y="3721333"/>
              <a:ext cx="9904959" cy="1033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60"/>
                </a:lnSpc>
              </a:pPr>
              <a:r>
                <a:rPr lang="en-US" sz="6057" dirty="0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BALANCE TURÍSTICO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91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8801100" y="1632352"/>
          <a:ext cx="7947335" cy="7246990"/>
        </p:xfrm>
        <a:graphic>
          <a:graphicData uri="http://schemas.openxmlformats.org/drawingml/2006/table">
            <a:tbl>
              <a:tblPr/>
              <a:tblGrid>
                <a:gridCol w="7947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7041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Previsión de turistas internacionales.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1F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5785">
                <a:tc>
                  <a:txBody>
                    <a:bodyPr/>
                    <a:lstStyle/>
                    <a:p>
                      <a:pPr marL="1252203" lvl="1" indent="-626102" algn="l">
                        <a:lnSpc>
                          <a:spcPts val="811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5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94 millones*</a:t>
                      </a:r>
                      <a:endParaRPr lang="en-US" sz="1100"/>
                    </a:p>
                    <a:p>
                      <a:pPr marL="1252203" lvl="1" indent="-626102" algn="l">
                        <a:lnSpc>
                          <a:spcPts val="8119"/>
                        </a:lnSpc>
                        <a:buFont typeface="Arial"/>
                        <a:buChar char="•"/>
                      </a:pPr>
                      <a:r>
                        <a:rPr lang="en-US" sz="5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+ 10% sobre 2023</a:t>
                      </a:r>
                    </a:p>
                  </a:txBody>
                  <a:tcPr marL="190500" marR="190500" marT="190500" marB="190500" anchor="ctr">
                    <a:lnL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731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b="1">
                          <a:solidFill>
                            <a:srgbClr val="FFFFFF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Previsión de gasto en destino.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1F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9433">
                <a:tc>
                  <a:txBody>
                    <a:bodyPr/>
                    <a:lstStyle/>
                    <a:p>
                      <a:pPr marL="1252219" lvl="1" indent="-626110" algn="l">
                        <a:lnSpc>
                          <a:spcPts val="811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5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126 mil millones*</a:t>
                      </a:r>
                      <a:endParaRPr lang="en-US" sz="1100"/>
                    </a:p>
                    <a:p>
                      <a:pPr marL="1252219" lvl="1" indent="-626110" algn="l">
                        <a:lnSpc>
                          <a:spcPts val="8119"/>
                        </a:lnSpc>
                        <a:buFont typeface="Arial"/>
                        <a:buChar char="•"/>
                      </a:pPr>
                      <a:r>
                        <a:rPr lang="en-US" sz="5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+ 16% sobre 2023</a:t>
                      </a:r>
                    </a:p>
                  </a:txBody>
                  <a:tcPr marL="190500" marR="190500" marT="190500" marB="190500" anchor="ctr">
                    <a:lnL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914400" y="6615652"/>
            <a:ext cx="3438616" cy="1211358"/>
            <a:chOff x="0" y="0"/>
            <a:chExt cx="905644" cy="3190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05644" cy="319041"/>
            </a:xfrm>
            <a:custGeom>
              <a:avLst/>
              <a:gdLst/>
              <a:ahLst/>
              <a:cxnLst/>
              <a:rect l="l" t="t" r="r" b="b"/>
              <a:pathLst>
                <a:path w="905644" h="319041">
                  <a:moveTo>
                    <a:pt x="114825" y="0"/>
                  </a:moveTo>
                  <a:lnTo>
                    <a:pt x="790819" y="0"/>
                  </a:lnTo>
                  <a:cubicBezTo>
                    <a:pt x="821272" y="0"/>
                    <a:pt x="850479" y="12098"/>
                    <a:pt x="872012" y="33631"/>
                  </a:cubicBezTo>
                  <a:cubicBezTo>
                    <a:pt x="893546" y="55165"/>
                    <a:pt x="905644" y="84371"/>
                    <a:pt x="905644" y="114825"/>
                  </a:cubicBezTo>
                  <a:lnTo>
                    <a:pt x="905644" y="204216"/>
                  </a:lnTo>
                  <a:cubicBezTo>
                    <a:pt x="905644" y="267632"/>
                    <a:pt x="854235" y="319041"/>
                    <a:pt x="790819" y="319041"/>
                  </a:cubicBezTo>
                  <a:lnTo>
                    <a:pt x="114825" y="319041"/>
                  </a:lnTo>
                  <a:cubicBezTo>
                    <a:pt x="51409" y="319041"/>
                    <a:pt x="0" y="267632"/>
                    <a:pt x="0" y="204216"/>
                  </a:cubicBezTo>
                  <a:lnTo>
                    <a:pt x="0" y="114825"/>
                  </a:lnTo>
                  <a:cubicBezTo>
                    <a:pt x="0" y="51409"/>
                    <a:pt x="51409" y="0"/>
                    <a:pt x="11482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905644" cy="366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94620" y="2780825"/>
            <a:ext cx="6407306" cy="4950044"/>
            <a:chOff x="0" y="0"/>
            <a:chExt cx="8543074" cy="6600059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8543074" cy="488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600"/>
                </a:lnSpc>
                <a:spcBef>
                  <a:spcPct val="0"/>
                </a:spcBef>
              </a:pPr>
              <a:r>
                <a:rPr lang="en-US" sz="8000" b="1" spc="-320">
                  <a:solidFill>
                    <a:srgbClr val="1A1A1A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Movimientos turísticos en frontera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92246" y="5137650"/>
              <a:ext cx="3333240" cy="1462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39"/>
                </a:lnSpc>
              </a:pPr>
              <a:r>
                <a:rPr lang="en-US" sz="659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2024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801100" y="9262537"/>
            <a:ext cx="7947335" cy="31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6"/>
              </a:lnSpc>
              <a:spcBef>
                <a:spcPct val="0"/>
              </a:spcBef>
            </a:pPr>
            <a:r>
              <a:rPr lang="en-US" sz="1845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*Datos oficiales hasta noviembre y proyección del mes de diciembre.</a:t>
            </a:r>
          </a:p>
        </p:txBody>
      </p:sp>
      <p:sp>
        <p:nvSpPr>
          <p:cNvPr id="10" name="Freeform 10"/>
          <p:cNvSpPr/>
          <p:nvPr/>
        </p:nvSpPr>
        <p:spPr>
          <a:xfrm>
            <a:off x="251552" y="286053"/>
            <a:ext cx="2977389" cy="939867"/>
          </a:xfrm>
          <a:custGeom>
            <a:avLst/>
            <a:gdLst/>
            <a:ahLst/>
            <a:cxnLst/>
            <a:rect l="l" t="t" r="r" b="b"/>
            <a:pathLst>
              <a:path w="2977389" h="939867">
                <a:moveTo>
                  <a:pt x="0" y="0"/>
                </a:moveTo>
                <a:lnTo>
                  <a:pt x="2977389" y="0"/>
                </a:lnTo>
                <a:lnTo>
                  <a:pt x="2977389" y="939867"/>
                </a:lnTo>
                <a:lnTo>
                  <a:pt x="0" y="939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24405" y="4406040"/>
            <a:ext cx="6070138" cy="642833"/>
          </a:xfrm>
          <a:custGeom>
            <a:avLst/>
            <a:gdLst/>
            <a:ahLst/>
            <a:cxnLst/>
            <a:rect l="l" t="t" r="r" b="b"/>
            <a:pathLst>
              <a:path w="6070138" h="642833">
                <a:moveTo>
                  <a:pt x="0" y="0"/>
                </a:moveTo>
                <a:lnTo>
                  <a:pt x="6070138" y="0"/>
                </a:lnTo>
                <a:lnTo>
                  <a:pt x="6070138" y="642833"/>
                </a:lnTo>
                <a:lnTo>
                  <a:pt x="0" y="642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49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193457" y="2345806"/>
            <a:ext cx="6679445" cy="2828480"/>
            <a:chOff x="0" y="0"/>
            <a:chExt cx="1569119" cy="6644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69119" cy="664460"/>
            </a:xfrm>
            <a:custGeom>
              <a:avLst/>
              <a:gdLst/>
              <a:ahLst/>
              <a:cxnLst/>
              <a:rect l="l" t="t" r="r" b="b"/>
              <a:pathLst>
                <a:path w="1569119" h="664460">
                  <a:moveTo>
                    <a:pt x="15068" y="0"/>
                  </a:moveTo>
                  <a:lnTo>
                    <a:pt x="1554051" y="0"/>
                  </a:lnTo>
                  <a:cubicBezTo>
                    <a:pt x="1562373" y="0"/>
                    <a:pt x="1569119" y="6746"/>
                    <a:pt x="1569119" y="15068"/>
                  </a:cubicBezTo>
                  <a:lnTo>
                    <a:pt x="1569119" y="649392"/>
                  </a:lnTo>
                  <a:cubicBezTo>
                    <a:pt x="1569119" y="657714"/>
                    <a:pt x="1562373" y="664460"/>
                    <a:pt x="1554051" y="664460"/>
                  </a:cubicBezTo>
                  <a:lnTo>
                    <a:pt x="15068" y="664460"/>
                  </a:lnTo>
                  <a:cubicBezTo>
                    <a:pt x="6746" y="664460"/>
                    <a:pt x="0" y="657714"/>
                    <a:pt x="0" y="649392"/>
                  </a:cubicBezTo>
                  <a:lnTo>
                    <a:pt x="0" y="15068"/>
                  </a:lnTo>
                  <a:cubicBezTo>
                    <a:pt x="0" y="6746"/>
                    <a:pt x="6746" y="0"/>
                    <a:pt x="15068" y="0"/>
                  </a:cubicBezTo>
                  <a:close/>
                </a:path>
              </a:pathLst>
            </a:custGeom>
            <a:solidFill>
              <a:srgbClr val="041F8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569119" cy="702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024405" y="7633409"/>
            <a:ext cx="6070138" cy="642833"/>
          </a:xfrm>
          <a:custGeom>
            <a:avLst/>
            <a:gdLst/>
            <a:ahLst/>
            <a:cxnLst/>
            <a:rect l="l" t="t" r="r" b="b"/>
            <a:pathLst>
              <a:path w="6070138" h="642833">
                <a:moveTo>
                  <a:pt x="0" y="0"/>
                </a:moveTo>
                <a:lnTo>
                  <a:pt x="6070138" y="0"/>
                </a:lnTo>
                <a:lnTo>
                  <a:pt x="6070138" y="642832"/>
                </a:lnTo>
                <a:lnTo>
                  <a:pt x="0" y="642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49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12907" y="8138235"/>
            <a:ext cx="4783398" cy="2535201"/>
          </a:xfrm>
          <a:custGeom>
            <a:avLst/>
            <a:gdLst/>
            <a:ahLst/>
            <a:cxnLst/>
            <a:rect l="l" t="t" r="r" b="b"/>
            <a:pathLst>
              <a:path w="4783398" h="2535201">
                <a:moveTo>
                  <a:pt x="0" y="0"/>
                </a:moveTo>
                <a:lnTo>
                  <a:pt x="4783398" y="0"/>
                </a:lnTo>
                <a:lnTo>
                  <a:pt x="4783398" y="2535201"/>
                </a:lnTo>
                <a:lnTo>
                  <a:pt x="0" y="25352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802763" y="7816819"/>
            <a:ext cx="6070138" cy="642833"/>
          </a:xfrm>
          <a:custGeom>
            <a:avLst/>
            <a:gdLst/>
            <a:ahLst/>
            <a:cxnLst/>
            <a:rect l="l" t="t" r="r" b="b"/>
            <a:pathLst>
              <a:path w="6070138" h="642833">
                <a:moveTo>
                  <a:pt x="0" y="0"/>
                </a:moveTo>
                <a:lnTo>
                  <a:pt x="6070139" y="0"/>
                </a:lnTo>
                <a:lnTo>
                  <a:pt x="6070139" y="642832"/>
                </a:lnTo>
                <a:lnTo>
                  <a:pt x="0" y="642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495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415098" y="2345806"/>
            <a:ext cx="6679445" cy="2828480"/>
            <a:chOff x="0" y="0"/>
            <a:chExt cx="1569119" cy="6644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69119" cy="664460"/>
            </a:xfrm>
            <a:custGeom>
              <a:avLst/>
              <a:gdLst/>
              <a:ahLst/>
              <a:cxnLst/>
              <a:rect l="l" t="t" r="r" b="b"/>
              <a:pathLst>
                <a:path w="1569119" h="664460">
                  <a:moveTo>
                    <a:pt x="15068" y="0"/>
                  </a:moveTo>
                  <a:lnTo>
                    <a:pt x="1554051" y="0"/>
                  </a:lnTo>
                  <a:cubicBezTo>
                    <a:pt x="1562373" y="0"/>
                    <a:pt x="1569119" y="6746"/>
                    <a:pt x="1569119" y="15068"/>
                  </a:cubicBezTo>
                  <a:lnTo>
                    <a:pt x="1569119" y="649392"/>
                  </a:lnTo>
                  <a:cubicBezTo>
                    <a:pt x="1569119" y="657714"/>
                    <a:pt x="1562373" y="664460"/>
                    <a:pt x="1554051" y="664460"/>
                  </a:cubicBezTo>
                  <a:lnTo>
                    <a:pt x="15068" y="664460"/>
                  </a:lnTo>
                  <a:cubicBezTo>
                    <a:pt x="6746" y="664460"/>
                    <a:pt x="0" y="657714"/>
                    <a:pt x="0" y="649392"/>
                  </a:cubicBezTo>
                  <a:lnTo>
                    <a:pt x="0" y="15068"/>
                  </a:lnTo>
                  <a:cubicBezTo>
                    <a:pt x="0" y="6746"/>
                    <a:pt x="6746" y="0"/>
                    <a:pt x="15068" y="0"/>
                  </a:cubicBezTo>
                  <a:close/>
                </a:path>
              </a:pathLst>
            </a:custGeom>
            <a:solidFill>
              <a:srgbClr val="041F8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569119" cy="702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15098" y="5735378"/>
            <a:ext cx="6679445" cy="2724274"/>
            <a:chOff x="0" y="0"/>
            <a:chExt cx="1569119" cy="6399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69119" cy="639980"/>
            </a:xfrm>
            <a:custGeom>
              <a:avLst/>
              <a:gdLst/>
              <a:ahLst/>
              <a:cxnLst/>
              <a:rect l="l" t="t" r="r" b="b"/>
              <a:pathLst>
                <a:path w="1569119" h="639980">
                  <a:moveTo>
                    <a:pt x="15068" y="0"/>
                  </a:moveTo>
                  <a:lnTo>
                    <a:pt x="1554051" y="0"/>
                  </a:lnTo>
                  <a:cubicBezTo>
                    <a:pt x="1562373" y="0"/>
                    <a:pt x="1569119" y="6746"/>
                    <a:pt x="1569119" y="15068"/>
                  </a:cubicBezTo>
                  <a:lnTo>
                    <a:pt x="1569119" y="624912"/>
                  </a:lnTo>
                  <a:cubicBezTo>
                    <a:pt x="1569119" y="633234"/>
                    <a:pt x="1562373" y="639980"/>
                    <a:pt x="1554051" y="639980"/>
                  </a:cubicBezTo>
                  <a:lnTo>
                    <a:pt x="15068" y="639980"/>
                  </a:lnTo>
                  <a:cubicBezTo>
                    <a:pt x="11072" y="639980"/>
                    <a:pt x="7239" y="638392"/>
                    <a:pt x="4413" y="635566"/>
                  </a:cubicBezTo>
                  <a:cubicBezTo>
                    <a:pt x="1588" y="632741"/>
                    <a:pt x="0" y="628908"/>
                    <a:pt x="0" y="624912"/>
                  </a:cubicBezTo>
                  <a:lnTo>
                    <a:pt x="0" y="15068"/>
                  </a:lnTo>
                  <a:cubicBezTo>
                    <a:pt x="0" y="6746"/>
                    <a:pt x="6746" y="0"/>
                    <a:pt x="15068" y="0"/>
                  </a:cubicBezTo>
                  <a:close/>
                </a:path>
              </a:pathLst>
            </a:custGeom>
            <a:solidFill>
              <a:srgbClr val="041F8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569119" cy="678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193457" y="5735378"/>
            <a:ext cx="6679445" cy="2724274"/>
            <a:chOff x="0" y="0"/>
            <a:chExt cx="1569119" cy="63998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69119" cy="639980"/>
            </a:xfrm>
            <a:custGeom>
              <a:avLst/>
              <a:gdLst/>
              <a:ahLst/>
              <a:cxnLst/>
              <a:rect l="l" t="t" r="r" b="b"/>
              <a:pathLst>
                <a:path w="1569119" h="639980">
                  <a:moveTo>
                    <a:pt x="15068" y="0"/>
                  </a:moveTo>
                  <a:lnTo>
                    <a:pt x="1554051" y="0"/>
                  </a:lnTo>
                  <a:cubicBezTo>
                    <a:pt x="1562373" y="0"/>
                    <a:pt x="1569119" y="6746"/>
                    <a:pt x="1569119" y="15068"/>
                  </a:cubicBezTo>
                  <a:lnTo>
                    <a:pt x="1569119" y="624912"/>
                  </a:lnTo>
                  <a:cubicBezTo>
                    <a:pt x="1569119" y="633234"/>
                    <a:pt x="1562373" y="639980"/>
                    <a:pt x="1554051" y="639980"/>
                  </a:cubicBezTo>
                  <a:lnTo>
                    <a:pt x="15068" y="639980"/>
                  </a:lnTo>
                  <a:cubicBezTo>
                    <a:pt x="11072" y="639980"/>
                    <a:pt x="7239" y="638392"/>
                    <a:pt x="4413" y="635566"/>
                  </a:cubicBezTo>
                  <a:cubicBezTo>
                    <a:pt x="1588" y="632741"/>
                    <a:pt x="0" y="628908"/>
                    <a:pt x="0" y="624912"/>
                  </a:cubicBezTo>
                  <a:lnTo>
                    <a:pt x="0" y="15068"/>
                  </a:lnTo>
                  <a:cubicBezTo>
                    <a:pt x="0" y="6746"/>
                    <a:pt x="6746" y="0"/>
                    <a:pt x="15068" y="0"/>
                  </a:cubicBezTo>
                  <a:close/>
                </a:path>
              </a:pathLst>
            </a:custGeom>
            <a:solidFill>
              <a:srgbClr val="041F86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569119" cy="678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415098" y="2425667"/>
            <a:ext cx="6679445" cy="566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4"/>
              </a:lnSpc>
              <a:spcBef>
                <a:spcPct val="0"/>
              </a:spcBef>
            </a:pPr>
            <a:r>
              <a:rPr lang="en-US" sz="3195" b="1" spc="-6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DESESTACIONALIZACIÓN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81427" y="3296221"/>
            <a:ext cx="6127598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06"/>
              </a:lnSpc>
              <a:spcBef>
                <a:spcPct val="0"/>
              </a:spcBef>
            </a:pPr>
            <a:r>
              <a:rPr lang="en-US" sz="2647" dirty="0" err="1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Una</a:t>
            </a:r>
            <a:r>
              <a:rPr lang="en-US" sz="2647" dirty="0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mayor </a:t>
            </a:r>
            <a:r>
              <a:rPr lang="en-US" sz="2647" dirty="0" err="1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tasa</a:t>
            </a:r>
            <a:r>
              <a:rPr lang="en-US" sz="2647" dirty="0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647" dirty="0" err="1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crecimiento</a:t>
            </a:r>
            <a:r>
              <a:rPr lang="en-US" sz="2647" b="1" dirty="0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647" b="1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 </a:t>
            </a:r>
            <a:r>
              <a:rPr lang="en-US" sz="2647" b="1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llegadas</a:t>
            </a:r>
            <a:r>
              <a:rPr lang="en-US" sz="2647" b="1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647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 </a:t>
            </a:r>
            <a:r>
              <a:rPr lang="en-US" sz="2647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turistas</a:t>
            </a:r>
            <a:r>
              <a:rPr lang="en-US" sz="2647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647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internacionales</a:t>
            </a:r>
            <a:r>
              <a:rPr lang="en-US" sz="2647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647" b="1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</a:t>
            </a:r>
            <a:r>
              <a:rPr lang="en-US" sz="2647" b="1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647" b="1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los</a:t>
            </a:r>
            <a:r>
              <a:rPr lang="en-US" sz="2647" b="1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647" b="1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meses</a:t>
            </a:r>
            <a:r>
              <a:rPr lang="en-US" sz="2647" b="1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647" b="1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temporada</a:t>
            </a:r>
            <a:r>
              <a:rPr lang="en-US" sz="2647" b="1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647" b="1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baja</a:t>
            </a:r>
            <a:r>
              <a:rPr lang="en-US" sz="2647" b="1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y media</a:t>
            </a:r>
            <a:r>
              <a:rPr lang="en-US" sz="2647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93457" y="2425667"/>
            <a:ext cx="6679445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 spc="-64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DIVERSIFICACIÓN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530845" y="3296285"/>
            <a:ext cx="6004669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09"/>
              </a:lnSpc>
              <a:spcBef>
                <a:spcPct val="0"/>
              </a:spcBef>
            </a:pP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Mayor </a:t>
            </a:r>
            <a:r>
              <a:rPr lang="en-US" sz="2649" b="1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crecimiento</a:t>
            </a: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las </a:t>
            </a:r>
            <a:r>
              <a:rPr lang="en-US" sz="2649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motivaciones</a:t>
            </a: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649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vinculadas</a:t>
            </a: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 </a:t>
            </a:r>
            <a:r>
              <a:rPr lang="en-US" sz="2649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cultura</a:t>
            </a: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 </a:t>
            </a:r>
            <a:r>
              <a:rPr lang="en-US" sz="2649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gastronomía</a:t>
            </a: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15098" y="5884772"/>
            <a:ext cx="6679445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 spc="-64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DESCONCENTRACIÓN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81427" y="6522145"/>
            <a:ext cx="6127598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09"/>
              </a:lnSpc>
              <a:spcBef>
                <a:spcPct val="0"/>
              </a:spcBef>
            </a:pP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Mayor </a:t>
            </a:r>
            <a:r>
              <a:rPr lang="en-US" sz="2649" dirty="0" err="1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tasa</a:t>
            </a:r>
            <a:r>
              <a:rPr lang="en-US" sz="2649" dirty="0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649" dirty="0" err="1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crecimiento</a:t>
            </a:r>
            <a:r>
              <a:rPr lang="en-US" sz="2649" dirty="0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 </a:t>
            </a:r>
            <a:r>
              <a:rPr lang="en-US" sz="2649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visitantes</a:t>
            </a: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649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internacionales</a:t>
            </a: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649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</a:t>
            </a: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649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comunidades</a:t>
            </a: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la </a:t>
            </a:r>
            <a:r>
              <a:rPr lang="en-US" sz="2649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España</a:t>
            </a: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649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verde</a:t>
            </a:r>
            <a:r>
              <a:rPr lang="en-US" sz="2649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y de interior,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582714" y="6491605"/>
            <a:ext cx="6290187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dirty="0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Mayor </a:t>
            </a:r>
            <a:r>
              <a:rPr lang="en-US" sz="2450" dirty="0" err="1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tasa</a:t>
            </a:r>
            <a:r>
              <a:rPr lang="en-US" sz="2450" dirty="0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45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crecimiento</a:t>
            </a:r>
            <a:r>
              <a:rPr lang="en-US" sz="24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45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mercados</a:t>
            </a:r>
            <a:r>
              <a:rPr lang="en-US" sz="24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largo radio y alto valor </a:t>
            </a:r>
            <a:r>
              <a:rPr lang="en-US" sz="245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añadido</a:t>
            </a:r>
            <a:r>
              <a:rPr lang="en-US" sz="24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</a:t>
            </a:r>
          </a:p>
          <a:p>
            <a:pPr marL="528956" lvl="1" indent="-264478" algn="l">
              <a:lnSpc>
                <a:spcPts val="3430"/>
              </a:lnSpc>
              <a:buFont typeface="Arial"/>
              <a:buChar char="•"/>
            </a:pPr>
            <a:r>
              <a:rPr lang="en-US" sz="245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Estados</a:t>
            </a:r>
            <a:r>
              <a:rPr lang="en-US" sz="24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5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Unidos</a:t>
            </a:r>
            <a:r>
              <a:rPr lang="en-US" sz="24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245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Latinoamérica</a:t>
            </a:r>
            <a:r>
              <a:rPr lang="en-US" sz="24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y China.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495308" y="400050"/>
            <a:ext cx="13297384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80"/>
              </a:lnSpc>
              <a:spcBef>
                <a:spcPct val="0"/>
              </a:spcBef>
            </a:pPr>
            <a:r>
              <a:rPr lang="en-US" sz="8400" b="1" spc="-336">
                <a:solidFill>
                  <a:srgbClr val="1A1A1A"/>
                </a:solidFill>
                <a:latin typeface="DM Sans Bold"/>
                <a:ea typeface="DM Sans Bold"/>
                <a:cs typeface="DM Sans Bold"/>
                <a:sym typeface="DM Sans Bold"/>
              </a:rPr>
              <a:t>2019 vs. 2024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193457" y="5791917"/>
            <a:ext cx="6679445" cy="534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 spc="-64" dirty="0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AMPLIACIÓN DE </a:t>
            </a:r>
            <a:r>
              <a:rPr lang="en-US" sz="3200" b="1" spc="-64" dirty="0" smtClean="0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MERCADOS</a:t>
            </a:r>
            <a:endParaRPr lang="en-US" sz="3200" b="1" spc="-64" dirty="0">
              <a:solidFill>
                <a:srgbClr val="FFFFFF"/>
              </a:solidFill>
              <a:latin typeface="Montserrat Light Bold"/>
              <a:ea typeface="Montserrat Light Bold"/>
              <a:cs typeface="Montserrat Light Bold"/>
              <a:sym typeface="Montserrat Light Bold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251552" y="286053"/>
            <a:ext cx="2977389" cy="939867"/>
          </a:xfrm>
          <a:custGeom>
            <a:avLst/>
            <a:gdLst/>
            <a:ahLst/>
            <a:cxnLst/>
            <a:rect l="l" t="t" r="r" b="b"/>
            <a:pathLst>
              <a:path w="2977389" h="939867">
                <a:moveTo>
                  <a:pt x="0" y="0"/>
                </a:moveTo>
                <a:lnTo>
                  <a:pt x="2977389" y="0"/>
                </a:lnTo>
                <a:lnTo>
                  <a:pt x="2977389" y="939867"/>
                </a:lnTo>
                <a:lnTo>
                  <a:pt x="0" y="9398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3507" y="721262"/>
            <a:ext cx="16740986" cy="196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9"/>
              </a:lnSpc>
            </a:pPr>
            <a:r>
              <a:rPr lang="en-US" sz="6499" b="1" spc="-25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SATISFACCIÓN DE LOS</a:t>
            </a:r>
          </a:p>
          <a:p>
            <a:pPr marL="0" lvl="0" indent="0" algn="ctr">
              <a:lnSpc>
                <a:spcPts val="7799"/>
              </a:lnSpc>
              <a:spcBef>
                <a:spcPct val="0"/>
              </a:spcBef>
            </a:pPr>
            <a:r>
              <a:rPr lang="en-US" sz="6499" b="1" spc="-25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TURISTAS INTERNACIONALES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4" y="4183740"/>
            <a:ext cx="11069663" cy="9525"/>
          </a:xfrm>
          <a:prstGeom prst="line">
            <a:avLst/>
          </a:prstGeom>
          <a:ln w="9525" cap="flat">
            <a:solidFill>
              <a:srgbClr val="FFFFFF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028704" y="6834318"/>
            <a:ext cx="11069663" cy="9525"/>
          </a:xfrm>
          <a:prstGeom prst="line">
            <a:avLst/>
          </a:prstGeom>
          <a:ln w="9525" cap="flat">
            <a:solidFill>
              <a:srgbClr val="FFFFFF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028700" y="4689045"/>
            <a:ext cx="16230600" cy="1011246"/>
            <a:chOff x="0" y="-40228"/>
            <a:chExt cx="21640800" cy="1348328"/>
          </a:xfrm>
        </p:grpSpPr>
        <p:sp>
          <p:nvSpPr>
            <p:cNvPr id="6" name="TextBox 6"/>
            <p:cNvSpPr txBox="1"/>
            <p:nvPr/>
          </p:nvSpPr>
          <p:spPr>
            <a:xfrm>
              <a:off x="6768001" y="-40228"/>
              <a:ext cx="14872799" cy="1303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519" lvl="1" indent="-302260" algn="l">
                <a:lnSpc>
                  <a:spcPts val="3919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El </a:t>
              </a:r>
              <a:r>
                <a:rPr lang="en-US" sz="2800" b="1" dirty="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97%</a:t>
              </a:r>
              <a:r>
                <a:rPr lang="en-US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de </a:t>
              </a:r>
              <a:r>
                <a:rPr lang="en-US" sz="2800" dirty="0" err="1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los</a:t>
              </a:r>
              <a:r>
                <a:rPr lang="en-US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turistas</a:t>
              </a:r>
              <a:r>
                <a:rPr lang="en-US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internacionales</a:t>
              </a:r>
              <a:r>
                <a:rPr lang="en-US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que </a:t>
              </a:r>
              <a:r>
                <a:rPr lang="en-US" sz="2800" dirty="0" err="1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nos</a:t>
              </a:r>
              <a:r>
                <a:rPr lang="en-US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visitaron</a:t>
              </a:r>
              <a:r>
                <a:rPr lang="en-US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en</a:t>
              </a:r>
              <a:r>
                <a:rPr lang="en-US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2024 </a:t>
              </a:r>
              <a:r>
                <a:rPr lang="en-US" sz="2800" dirty="0" err="1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quedaron</a:t>
              </a:r>
              <a:r>
                <a:rPr lang="en-US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2800" b="1" dirty="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“</a:t>
              </a:r>
              <a:r>
                <a:rPr lang="en-US" sz="2800" b="1" dirty="0" err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satisfechos</a:t>
              </a:r>
              <a:r>
                <a:rPr lang="en-US" sz="2800" b="1" dirty="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o </a:t>
              </a:r>
              <a:r>
                <a:rPr lang="en-US" sz="2800" b="1" dirty="0" err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muy</a:t>
              </a:r>
              <a:r>
                <a:rPr lang="en-US" sz="2800" b="1" dirty="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satisfechos</a:t>
              </a:r>
              <a:r>
                <a:rPr lang="en-US" sz="2800" b="1" dirty="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”</a:t>
              </a:r>
              <a:r>
                <a:rPr lang="en-US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con </a:t>
              </a:r>
              <a:r>
                <a:rPr lang="en-US" sz="2800" dirty="0" err="1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su</a:t>
              </a:r>
              <a:r>
                <a:rPr lang="en-US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viaje</a:t>
              </a:r>
              <a:r>
                <a:rPr lang="en-US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5775697" cy="129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7799"/>
                </a:lnSpc>
                <a:spcBef>
                  <a:spcPct val="0"/>
                </a:spcBef>
              </a:pPr>
              <a:r>
                <a:rPr lang="en-US" sz="6499" b="1" spc="-259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97%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7382486"/>
            <a:ext cx="16230600" cy="919480"/>
            <a:chOff x="0" y="0"/>
            <a:chExt cx="21640800" cy="1225973"/>
          </a:xfrm>
        </p:grpSpPr>
        <p:sp>
          <p:nvSpPr>
            <p:cNvPr id="9" name="TextBox 9"/>
            <p:cNvSpPr txBox="1"/>
            <p:nvPr/>
          </p:nvSpPr>
          <p:spPr>
            <a:xfrm>
              <a:off x="6768001" y="-57150"/>
              <a:ext cx="14872799" cy="1283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519" lvl="1" indent="-302260" algn="l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Un </a:t>
              </a:r>
              <a:r>
                <a:rPr lang="en-US" sz="279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65% </a:t>
              </a:r>
              <a:r>
                <a:rPr lang="en-US" sz="279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de los turistas internacionales tiene </a:t>
              </a:r>
              <a:r>
                <a:rPr lang="en-US" sz="279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intención de volver</a:t>
              </a:r>
              <a:r>
                <a:rPr lang="en-US" sz="279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a España en los próximos doce meses.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84200"/>
              <a:ext cx="5775697" cy="1320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7800"/>
                </a:lnSpc>
                <a:spcBef>
                  <a:spcPct val="0"/>
                </a:spcBef>
              </a:pPr>
              <a:r>
                <a:rPr lang="en-US" sz="6500" b="1" spc="-26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65%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251552" y="286053"/>
            <a:ext cx="2977389" cy="939867"/>
          </a:xfrm>
          <a:custGeom>
            <a:avLst/>
            <a:gdLst/>
            <a:ahLst/>
            <a:cxnLst/>
            <a:rect l="l" t="t" r="r" b="b"/>
            <a:pathLst>
              <a:path w="2977389" h="939867">
                <a:moveTo>
                  <a:pt x="0" y="0"/>
                </a:moveTo>
                <a:lnTo>
                  <a:pt x="2977389" y="0"/>
                </a:lnTo>
                <a:lnTo>
                  <a:pt x="2977389" y="939867"/>
                </a:lnTo>
                <a:lnTo>
                  <a:pt x="0" y="939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73507" y="2893103"/>
            <a:ext cx="16740986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99"/>
              </a:lnSpc>
              <a:spcBef>
                <a:spcPct val="0"/>
              </a:spcBef>
            </a:pPr>
            <a:r>
              <a:rPr lang="en-US" sz="4999" b="1" spc="-1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3507" y="721262"/>
            <a:ext cx="16740986" cy="196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99"/>
              </a:lnSpc>
              <a:spcBef>
                <a:spcPct val="0"/>
              </a:spcBef>
            </a:pPr>
            <a:r>
              <a:rPr lang="en-US" sz="6499" b="1" spc="-25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PREVISIONES PARA EL PRIMER CUATRIMESTRE 2025</a:t>
            </a:r>
          </a:p>
        </p:txBody>
      </p:sp>
      <p:sp>
        <p:nvSpPr>
          <p:cNvPr id="3" name="Freeform 3"/>
          <p:cNvSpPr/>
          <p:nvPr/>
        </p:nvSpPr>
        <p:spPr>
          <a:xfrm>
            <a:off x="251552" y="286053"/>
            <a:ext cx="2977389" cy="939867"/>
          </a:xfrm>
          <a:custGeom>
            <a:avLst/>
            <a:gdLst/>
            <a:ahLst/>
            <a:cxnLst/>
            <a:rect l="l" t="t" r="r" b="b"/>
            <a:pathLst>
              <a:path w="2977389" h="939867">
                <a:moveTo>
                  <a:pt x="0" y="0"/>
                </a:moveTo>
                <a:lnTo>
                  <a:pt x="2977389" y="0"/>
                </a:lnTo>
                <a:lnTo>
                  <a:pt x="2977389" y="939867"/>
                </a:lnTo>
                <a:lnTo>
                  <a:pt x="0" y="939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3265646"/>
            <a:ext cx="7152436" cy="5814935"/>
            <a:chOff x="0" y="0"/>
            <a:chExt cx="5234162" cy="4255377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170662" cy="4191877"/>
            </a:xfrm>
            <a:custGeom>
              <a:avLst/>
              <a:gdLst/>
              <a:ahLst/>
              <a:cxnLst/>
              <a:rect l="l" t="t" r="r" b="b"/>
              <a:pathLst>
                <a:path w="5170662" h="4191877">
                  <a:moveTo>
                    <a:pt x="5077952" y="4191877"/>
                  </a:moveTo>
                  <a:lnTo>
                    <a:pt x="92710" y="4191877"/>
                  </a:lnTo>
                  <a:cubicBezTo>
                    <a:pt x="41910" y="4191877"/>
                    <a:pt x="0" y="4149966"/>
                    <a:pt x="0" y="40991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076682" y="0"/>
                  </a:lnTo>
                  <a:cubicBezTo>
                    <a:pt x="5127482" y="0"/>
                    <a:pt x="5169392" y="41910"/>
                    <a:pt x="5169392" y="92710"/>
                  </a:cubicBezTo>
                  <a:lnTo>
                    <a:pt x="5169392" y="4097897"/>
                  </a:lnTo>
                  <a:cubicBezTo>
                    <a:pt x="5170662" y="4149966"/>
                    <a:pt x="5128752" y="4191877"/>
                    <a:pt x="5077952" y="41918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5234162" cy="4255377"/>
            </a:xfrm>
            <a:custGeom>
              <a:avLst/>
              <a:gdLst/>
              <a:ahLst/>
              <a:cxnLst/>
              <a:rect l="l" t="t" r="r" b="b"/>
              <a:pathLst>
                <a:path w="5234162" h="4255377">
                  <a:moveTo>
                    <a:pt x="5109702" y="59690"/>
                  </a:moveTo>
                  <a:cubicBezTo>
                    <a:pt x="5145262" y="59690"/>
                    <a:pt x="5174472" y="88900"/>
                    <a:pt x="5174472" y="124460"/>
                  </a:cubicBezTo>
                  <a:lnTo>
                    <a:pt x="5174472" y="4130917"/>
                  </a:lnTo>
                  <a:cubicBezTo>
                    <a:pt x="5174472" y="4166477"/>
                    <a:pt x="5145262" y="4195687"/>
                    <a:pt x="5109702" y="4195687"/>
                  </a:cubicBezTo>
                  <a:lnTo>
                    <a:pt x="124460" y="4195687"/>
                  </a:lnTo>
                  <a:cubicBezTo>
                    <a:pt x="88900" y="4195687"/>
                    <a:pt x="59690" y="4166477"/>
                    <a:pt x="59690" y="413091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109702" y="59690"/>
                  </a:lnTo>
                  <a:moveTo>
                    <a:pt x="510970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130917"/>
                  </a:lnTo>
                  <a:cubicBezTo>
                    <a:pt x="0" y="4199497"/>
                    <a:pt x="55880" y="4255377"/>
                    <a:pt x="124460" y="4255377"/>
                  </a:cubicBezTo>
                  <a:lnTo>
                    <a:pt x="5109702" y="4255377"/>
                  </a:lnTo>
                  <a:cubicBezTo>
                    <a:pt x="5178282" y="4255377"/>
                    <a:pt x="5234162" y="4199497"/>
                    <a:pt x="5234162" y="4130917"/>
                  </a:cubicBezTo>
                  <a:lnTo>
                    <a:pt x="5234162" y="124460"/>
                  </a:lnTo>
                  <a:cubicBezTo>
                    <a:pt x="5234162" y="55880"/>
                    <a:pt x="5178282" y="0"/>
                    <a:pt x="5109702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3905847"/>
            <a:ext cx="7152436" cy="697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8"/>
              </a:lnSpc>
            </a:pPr>
            <a:r>
              <a:rPr lang="en-US" sz="4916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GASTO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067300"/>
            <a:ext cx="7152436" cy="368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78" lvl="1" indent="-453389" algn="l">
              <a:lnSpc>
                <a:spcPts val="5879"/>
              </a:lnSpc>
              <a:buFont typeface="Arial"/>
              <a:buChar char="•"/>
            </a:pPr>
            <a:r>
              <a:rPr lang="en-US" sz="41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36.000 millones de euros.</a:t>
            </a:r>
          </a:p>
          <a:p>
            <a:pPr algn="l">
              <a:lnSpc>
                <a:spcPts val="5879"/>
              </a:lnSpc>
            </a:pPr>
            <a:endParaRPr lang="en-US" sz="4199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5879"/>
              </a:lnSpc>
            </a:pPr>
            <a:r>
              <a:rPr lang="en-US" sz="41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+ 16% </a:t>
            </a:r>
            <a:r>
              <a:rPr lang="en-US" sz="41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sobre el mismo periodo de 2024.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106864" y="3265646"/>
            <a:ext cx="7152436" cy="5814935"/>
            <a:chOff x="0" y="0"/>
            <a:chExt cx="5234162" cy="4255377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5170662" cy="4191877"/>
            </a:xfrm>
            <a:custGeom>
              <a:avLst/>
              <a:gdLst/>
              <a:ahLst/>
              <a:cxnLst/>
              <a:rect l="l" t="t" r="r" b="b"/>
              <a:pathLst>
                <a:path w="5170662" h="4191877">
                  <a:moveTo>
                    <a:pt x="5077952" y="4191877"/>
                  </a:moveTo>
                  <a:lnTo>
                    <a:pt x="92710" y="4191877"/>
                  </a:lnTo>
                  <a:cubicBezTo>
                    <a:pt x="41910" y="4191877"/>
                    <a:pt x="0" y="4149966"/>
                    <a:pt x="0" y="40991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076682" y="0"/>
                  </a:lnTo>
                  <a:cubicBezTo>
                    <a:pt x="5127482" y="0"/>
                    <a:pt x="5169392" y="41910"/>
                    <a:pt x="5169392" y="92710"/>
                  </a:cubicBezTo>
                  <a:lnTo>
                    <a:pt x="5169392" y="4097897"/>
                  </a:lnTo>
                  <a:cubicBezTo>
                    <a:pt x="5170662" y="4149966"/>
                    <a:pt x="5128752" y="4191877"/>
                    <a:pt x="5077952" y="41918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234162" cy="4255377"/>
            </a:xfrm>
            <a:custGeom>
              <a:avLst/>
              <a:gdLst/>
              <a:ahLst/>
              <a:cxnLst/>
              <a:rect l="l" t="t" r="r" b="b"/>
              <a:pathLst>
                <a:path w="5234162" h="4255377">
                  <a:moveTo>
                    <a:pt x="5109702" y="59690"/>
                  </a:moveTo>
                  <a:cubicBezTo>
                    <a:pt x="5145262" y="59690"/>
                    <a:pt x="5174472" y="88900"/>
                    <a:pt x="5174472" y="124460"/>
                  </a:cubicBezTo>
                  <a:lnTo>
                    <a:pt x="5174472" y="4130917"/>
                  </a:lnTo>
                  <a:cubicBezTo>
                    <a:pt x="5174472" y="4166477"/>
                    <a:pt x="5145262" y="4195687"/>
                    <a:pt x="5109702" y="4195687"/>
                  </a:cubicBezTo>
                  <a:lnTo>
                    <a:pt x="124460" y="4195687"/>
                  </a:lnTo>
                  <a:cubicBezTo>
                    <a:pt x="88900" y="4195687"/>
                    <a:pt x="59690" y="4166477"/>
                    <a:pt x="59690" y="413091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109702" y="59690"/>
                  </a:lnTo>
                  <a:moveTo>
                    <a:pt x="510970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130917"/>
                  </a:lnTo>
                  <a:cubicBezTo>
                    <a:pt x="0" y="4199497"/>
                    <a:pt x="55880" y="4255377"/>
                    <a:pt x="124460" y="4255377"/>
                  </a:cubicBezTo>
                  <a:lnTo>
                    <a:pt x="5109702" y="4255377"/>
                  </a:lnTo>
                  <a:cubicBezTo>
                    <a:pt x="5178282" y="4255377"/>
                    <a:pt x="5234162" y="4199497"/>
                    <a:pt x="5234162" y="4130917"/>
                  </a:cubicBezTo>
                  <a:lnTo>
                    <a:pt x="5234162" y="124460"/>
                  </a:lnTo>
                  <a:cubicBezTo>
                    <a:pt x="5234162" y="55880"/>
                    <a:pt x="5178282" y="0"/>
                    <a:pt x="5109702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0106864" y="3607904"/>
            <a:ext cx="7152436" cy="129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1"/>
              </a:lnSpc>
            </a:pPr>
            <a:r>
              <a:rPr lang="en-US" sz="4616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VISITANTES INTERNACIONALES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06864" y="5346065"/>
            <a:ext cx="7152436" cy="294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78" lvl="1" indent="-453389" algn="l">
              <a:lnSpc>
                <a:spcPts val="5879"/>
              </a:lnSpc>
              <a:buFont typeface="Arial"/>
              <a:buChar char="•"/>
            </a:pPr>
            <a:r>
              <a:rPr lang="en-US" sz="41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26 millones de turistas.</a:t>
            </a:r>
          </a:p>
          <a:p>
            <a:pPr algn="l">
              <a:lnSpc>
                <a:spcPts val="5879"/>
              </a:lnSpc>
            </a:pPr>
            <a:endParaRPr lang="en-US" sz="4199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5879"/>
              </a:lnSpc>
            </a:pPr>
            <a:r>
              <a:rPr lang="en-US" sz="41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+ 9% </a:t>
            </a:r>
            <a:r>
              <a:rPr lang="en-US" sz="41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sobre el mismo periodo de 2024.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571500"/>
            <a:ext cx="18288000" cy="1132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286"/>
              </a:lnSpc>
              <a:spcBef>
                <a:spcPct val="0"/>
              </a:spcBef>
            </a:pPr>
            <a:r>
              <a:rPr lang="en-US" sz="6729" b="1" spc="53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EMPLEO TURÍSTICO</a:t>
            </a:r>
          </a:p>
        </p:txBody>
      </p:sp>
      <p:sp>
        <p:nvSpPr>
          <p:cNvPr id="8" name="Freeform 8"/>
          <p:cNvSpPr/>
          <p:nvPr/>
        </p:nvSpPr>
        <p:spPr>
          <a:xfrm>
            <a:off x="251552" y="286053"/>
            <a:ext cx="2977389" cy="939867"/>
          </a:xfrm>
          <a:custGeom>
            <a:avLst/>
            <a:gdLst/>
            <a:ahLst/>
            <a:cxnLst/>
            <a:rect l="l" t="t" r="r" b="b"/>
            <a:pathLst>
              <a:path w="2977389" h="939867">
                <a:moveTo>
                  <a:pt x="0" y="0"/>
                </a:moveTo>
                <a:lnTo>
                  <a:pt x="2977389" y="0"/>
                </a:lnTo>
                <a:lnTo>
                  <a:pt x="2977389" y="939867"/>
                </a:lnTo>
                <a:lnTo>
                  <a:pt x="0" y="9398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66800" y="2933700"/>
            <a:ext cx="17221200" cy="6645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9265" lvl="1" indent="-369633" algn="just">
              <a:lnSpc>
                <a:spcPct val="150000"/>
              </a:lnSpc>
              <a:buFont typeface="Arial"/>
              <a:buChar char="•"/>
            </a:pPr>
            <a:r>
              <a:rPr lang="en-US" sz="2820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Afiliados</a:t>
            </a:r>
            <a:r>
              <a:rPr lang="en-US" sz="2820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al sector </a:t>
            </a:r>
            <a:r>
              <a:rPr lang="en-US" sz="2820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turístico</a:t>
            </a:r>
            <a:r>
              <a:rPr lang="en-US" sz="2820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820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</a:t>
            </a:r>
            <a:r>
              <a:rPr lang="en-US" sz="2820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820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diciembre</a:t>
            </a:r>
            <a:r>
              <a:rPr lang="en-US" sz="2820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2024: </a:t>
            </a:r>
          </a:p>
          <a:p>
            <a:pPr algn="just">
              <a:lnSpc>
                <a:spcPct val="150000"/>
              </a:lnSpc>
            </a:pPr>
            <a:r>
              <a:rPr lang="en-US" sz="34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                </a:t>
            </a:r>
            <a:r>
              <a:rPr lang="en-US" sz="3424" dirty="0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3424" b="1" dirty="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2,6 </a:t>
            </a:r>
            <a:r>
              <a:rPr lang="en-US" sz="3424" b="1" dirty="0" err="1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millones</a:t>
            </a:r>
            <a:r>
              <a:rPr lang="en-US" sz="3424" b="1" dirty="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de personas</a:t>
            </a:r>
            <a:r>
              <a:rPr lang="en-US" sz="34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marL="609729" lvl="1" indent="-304864" algn="just">
              <a:lnSpc>
                <a:spcPct val="150000"/>
              </a:lnSpc>
              <a:buFont typeface="Arial"/>
              <a:buChar char="•"/>
            </a:pP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 2024 </a:t>
            </a:r>
            <a:r>
              <a:rPr lang="en-US" sz="2824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acaba</a:t>
            </a: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con el </a:t>
            </a:r>
            <a:r>
              <a:rPr lang="en-US" sz="2824" b="1" dirty="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mayor </a:t>
            </a:r>
            <a:r>
              <a:rPr lang="en-US" sz="2824" b="1" dirty="0" err="1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número</a:t>
            </a:r>
            <a:r>
              <a:rPr lang="en-US" sz="2824" b="1" dirty="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de </a:t>
            </a:r>
            <a:r>
              <a:rPr lang="en-US" sz="2824" b="1" dirty="0" err="1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afiliados</a:t>
            </a:r>
            <a:r>
              <a:rPr lang="en-US" sz="2824" b="1" dirty="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de la </a:t>
            </a:r>
            <a:r>
              <a:rPr lang="en-US" sz="2824" b="1" dirty="0" err="1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serie</a:t>
            </a:r>
            <a:r>
              <a:rPr lang="en-US" sz="2824" b="1" dirty="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  <a:r>
              <a:rPr lang="en-US" sz="2824" b="1" dirty="0" err="1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histórica</a:t>
            </a: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marL="609729" lvl="1" indent="-304864" algn="just">
              <a:lnSpc>
                <a:spcPts val="7060"/>
              </a:lnSpc>
              <a:buFont typeface="Arial"/>
              <a:buChar char="•"/>
            </a:pPr>
            <a:r>
              <a:rPr lang="en-US" sz="2824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Suponen</a:t>
            </a: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el </a:t>
            </a:r>
            <a:r>
              <a:rPr lang="en-US" sz="2824" b="1" dirty="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12,7% del total de </a:t>
            </a:r>
            <a:r>
              <a:rPr lang="en-US" sz="2824" b="1" dirty="0" err="1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afiliados</a:t>
            </a:r>
            <a:r>
              <a:rPr lang="en-US" sz="2824" b="1" dirty="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de la </a:t>
            </a:r>
            <a:r>
              <a:rPr lang="en-US" sz="2824" b="1" dirty="0" err="1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economía</a:t>
            </a:r>
            <a:r>
              <a:rPr lang="en-US" sz="2824" dirty="0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marL="304865" lvl="1" algn="just">
              <a:lnSpc>
                <a:spcPts val="7060"/>
              </a:lnSpc>
            </a:pPr>
            <a:endParaRPr lang="en-US" sz="2824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609729" lvl="1" indent="-304864" algn="just">
              <a:lnSpc>
                <a:spcPts val="7060"/>
              </a:lnSpc>
              <a:buFont typeface="Arial"/>
              <a:buChar char="•"/>
            </a:pP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Los </a:t>
            </a:r>
            <a:r>
              <a:rPr lang="en-US" sz="2824" b="1" dirty="0" err="1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trabajadores</a:t>
            </a:r>
            <a:r>
              <a:rPr lang="en-US" sz="2824" b="1" dirty="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  <a:r>
              <a:rPr lang="en-US" sz="2824" b="1" dirty="0" err="1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asalariados</a:t>
            </a: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824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</a:t>
            </a: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el sector </a:t>
            </a:r>
            <a:r>
              <a:rPr lang="en-US" sz="2824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turístico</a:t>
            </a: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824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aumentan</a:t>
            </a: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un</a:t>
            </a:r>
            <a:r>
              <a:rPr lang="en-US" sz="2824" b="1" dirty="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+4,4</a:t>
            </a:r>
            <a:r>
              <a:rPr lang="en-US" sz="2824" b="1" dirty="0" smtClean="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%</a:t>
            </a:r>
            <a:r>
              <a:rPr lang="en-US" sz="2824" dirty="0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marL="304865" lvl="1" algn="just">
              <a:lnSpc>
                <a:spcPts val="7060"/>
              </a:lnSpc>
            </a:pPr>
            <a:r>
              <a:rPr lang="en-US" sz="2824" b="1" dirty="0" smtClean="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EPA 3T 2019 vs. 2024</a:t>
            </a:r>
            <a:endParaRPr lang="en-US" sz="2824" b="1" dirty="0" smtClean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219265" lvl="2" indent="-457200" algn="just">
              <a:lnSpc>
                <a:spcPts val="7060"/>
              </a:lnSpc>
              <a:buFont typeface="Wingdings" panose="05000000000000000000" pitchFamily="2" charset="2"/>
              <a:buChar char="q"/>
            </a:pPr>
            <a:r>
              <a:rPr lang="en-US" sz="2824" b="1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</a:t>
            </a:r>
            <a:r>
              <a:rPr lang="en-US" sz="2824" b="1" dirty="0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os </a:t>
            </a:r>
            <a:r>
              <a:rPr lang="en-US" sz="2824" b="1" dirty="0" err="1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contratos</a:t>
            </a:r>
            <a:r>
              <a:rPr lang="en-US" sz="2824" b="1" dirty="0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824" b="1" dirty="0" err="1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temporales</a:t>
            </a:r>
            <a:r>
              <a:rPr lang="en-US" sz="2824" dirty="0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824" dirty="0" err="1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han</a:t>
            </a:r>
            <a:r>
              <a:rPr lang="en-US" sz="2824" dirty="0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824" dirty="0" err="1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pasado</a:t>
            </a:r>
            <a:r>
              <a:rPr lang="en-US" sz="2824" dirty="0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2824" dirty="0" err="1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ser</a:t>
            </a:r>
            <a:r>
              <a:rPr lang="en-US" sz="2824" dirty="0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1 de </a:t>
            </a:r>
            <a:r>
              <a:rPr lang="en-US" sz="2824" dirty="0" err="1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cada</a:t>
            </a:r>
            <a:r>
              <a:rPr lang="en-US" sz="2824" dirty="0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3 </a:t>
            </a:r>
            <a:r>
              <a:rPr lang="en-US" sz="2824" dirty="0" err="1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</a:t>
            </a:r>
            <a:r>
              <a:rPr lang="en-US" sz="2824" dirty="0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2019</a:t>
            </a:r>
            <a:r>
              <a:rPr lang="en-US" sz="28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824" dirty="0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</a:t>
            </a:r>
            <a:r>
              <a:rPr lang="en-US" sz="2824" b="1" dirty="0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 de </a:t>
            </a:r>
            <a:r>
              <a:rPr lang="en-US" sz="2824" b="1" dirty="0" err="1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cada</a:t>
            </a:r>
            <a:r>
              <a:rPr lang="en-US" sz="2824" b="1" dirty="0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5 </a:t>
            </a:r>
            <a:r>
              <a:rPr lang="en-US" sz="2824" b="1" dirty="0" err="1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</a:t>
            </a:r>
            <a:r>
              <a:rPr lang="en-US" sz="2824" b="1" dirty="0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2024</a:t>
            </a:r>
            <a:r>
              <a:rPr lang="en-US" sz="2824" dirty="0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9372600" y="4003313"/>
            <a:ext cx="6934200" cy="434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9632" lvl="1" algn="just"/>
            <a:r>
              <a:rPr lang="en-US" sz="2824" b="1" dirty="0" smtClean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+ 3,8 </a:t>
            </a:r>
            <a:r>
              <a:rPr lang="es-ES" sz="2824" b="1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respecto </a:t>
            </a:r>
            <a:r>
              <a:rPr lang="es-ES" sz="2824" b="1" dirty="0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diciembre 2023</a:t>
            </a:r>
            <a:r>
              <a:rPr lang="es-ES" sz="2824" dirty="0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endParaRPr lang="en-US" sz="2824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533400" y="1714500"/>
            <a:ext cx="3429000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86"/>
              </a:lnSpc>
              <a:spcBef>
                <a:spcPct val="0"/>
              </a:spcBef>
            </a:pPr>
            <a:r>
              <a:rPr lang="en-US" sz="3600" b="1" spc="53" dirty="0" smtClean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+ </a:t>
            </a:r>
            <a:r>
              <a:rPr lang="en-US" sz="3600" b="1" spc="53" dirty="0" err="1" smtClean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Más</a:t>
            </a:r>
            <a:r>
              <a:rPr lang="en-US" sz="3600" b="1" spc="53" dirty="0" smtClean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600" b="1" spc="53" dirty="0" err="1" smtClean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empleo</a:t>
            </a:r>
            <a:endParaRPr lang="en-US" sz="3600" b="1" spc="53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533400" y="5829300"/>
            <a:ext cx="3429000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86"/>
              </a:lnSpc>
              <a:spcBef>
                <a:spcPct val="0"/>
              </a:spcBef>
            </a:pPr>
            <a:r>
              <a:rPr lang="en-US" sz="3600" b="1" spc="53" dirty="0" smtClean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+ </a:t>
            </a:r>
            <a:r>
              <a:rPr lang="en-US" sz="3600" b="1" spc="53" dirty="0" err="1" smtClean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Más</a:t>
            </a:r>
            <a:r>
              <a:rPr lang="en-US" sz="3600" b="1" spc="53" dirty="0" smtClean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600" b="1" spc="53" dirty="0" err="1" smtClean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calidad</a:t>
            </a:r>
            <a:endParaRPr lang="en-US" sz="3600" b="1" spc="53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1552" y="286053"/>
            <a:ext cx="2977389" cy="939867"/>
          </a:xfrm>
          <a:custGeom>
            <a:avLst/>
            <a:gdLst/>
            <a:ahLst/>
            <a:cxnLst/>
            <a:rect l="l" t="t" r="r" b="b"/>
            <a:pathLst>
              <a:path w="2977389" h="939867">
                <a:moveTo>
                  <a:pt x="0" y="0"/>
                </a:moveTo>
                <a:lnTo>
                  <a:pt x="2977389" y="0"/>
                </a:lnTo>
                <a:lnTo>
                  <a:pt x="2977389" y="939867"/>
                </a:lnTo>
                <a:lnTo>
                  <a:pt x="0" y="939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312724" y="3041441"/>
            <a:ext cx="10975276" cy="6173593"/>
          </a:xfrm>
          <a:custGeom>
            <a:avLst/>
            <a:gdLst/>
            <a:ahLst/>
            <a:cxnLst/>
            <a:rect l="l" t="t" r="r" b="b"/>
            <a:pathLst>
              <a:path w="10975276" h="6173593">
                <a:moveTo>
                  <a:pt x="0" y="0"/>
                </a:moveTo>
                <a:lnTo>
                  <a:pt x="10975276" y="0"/>
                </a:lnTo>
                <a:lnTo>
                  <a:pt x="10975276" y="6173592"/>
                </a:lnTo>
                <a:lnTo>
                  <a:pt x="0" y="61735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228941" y="286053"/>
            <a:ext cx="3074384" cy="939867"/>
          </a:xfrm>
          <a:custGeom>
            <a:avLst/>
            <a:gdLst/>
            <a:ahLst/>
            <a:cxnLst/>
            <a:rect l="l" t="t" r="r" b="b"/>
            <a:pathLst>
              <a:path w="3074384" h="939867">
                <a:moveTo>
                  <a:pt x="0" y="0"/>
                </a:moveTo>
                <a:lnTo>
                  <a:pt x="3074384" y="0"/>
                </a:lnTo>
                <a:lnTo>
                  <a:pt x="3074384" y="939867"/>
                </a:lnTo>
                <a:lnTo>
                  <a:pt x="0" y="9398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479" t="-60932" r="-13408" b="-7806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12499" y="3201272"/>
            <a:ext cx="6723736" cy="1056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33"/>
              </a:lnSpc>
            </a:pPr>
            <a:r>
              <a:rPr lang="en-US" sz="302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STAND TURESPAÑA</a:t>
            </a:r>
            <a:r>
              <a:rPr lang="en-US" sz="302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:  </a:t>
            </a:r>
          </a:p>
          <a:p>
            <a:pPr algn="l">
              <a:lnSpc>
                <a:spcPts val="4233"/>
              </a:lnSpc>
            </a:pPr>
            <a:r>
              <a:rPr lang="en-US" sz="302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605m² en el pabellón 9 de IFEMA.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2499" y="4457733"/>
            <a:ext cx="6323658" cy="4028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7"/>
              </a:lnSpc>
            </a:pPr>
            <a:r>
              <a:rPr lang="en-US" sz="3020" b="1" spc="-18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TEMÁTICA 2025</a:t>
            </a:r>
          </a:p>
          <a:p>
            <a:pPr marL="652019" lvl="1" indent="-326009" algn="l">
              <a:lnSpc>
                <a:spcPts val="6795"/>
              </a:lnSpc>
              <a:buFont typeface="Arial"/>
              <a:buChar char="•"/>
            </a:pPr>
            <a:r>
              <a:rPr lang="en-US" sz="3020" spc="-18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España como destino turístico comprometido con la sostenibilidad.</a:t>
            </a:r>
          </a:p>
          <a:p>
            <a:pPr marL="652019" lvl="1" indent="-326009" algn="l">
              <a:lnSpc>
                <a:spcPts val="6795"/>
              </a:lnSpc>
              <a:buFont typeface="Arial"/>
              <a:buChar char="•"/>
            </a:pPr>
            <a:r>
              <a:rPr lang="en-US" sz="3020" spc="-18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Conmemoración del 40 aniversario de la creación de Turespaña.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54863" y="1455825"/>
            <a:ext cx="8178275" cy="76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85"/>
              </a:lnSpc>
            </a:pPr>
            <a:r>
              <a:rPr lang="en-US" sz="448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TURESPAÑA EN FITUR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1552" y="286053"/>
            <a:ext cx="2977389" cy="939867"/>
          </a:xfrm>
          <a:custGeom>
            <a:avLst/>
            <a:gdLst/>
            <a:ahLst/>
            <a:cxnLst/>
            <a:rect l="l" t="t" r="r" b="b"/>
            <a:pathLst>
              <a:path w="2977389" h="939867">
                <a:moveTo>
                  <a:pt x="0" y="0"/>
                </a:moveTo>
                <a:lnTo>
                  <a:pt x="2977389" y="0"/>
                </a:lnTo>
                <a:lnTo>
                  <a:pt x="2977389" y="939867"/>
                </a:lnTo>
                <a:lnTo>
                  <a:pt x="0" y="9398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228941" y="286053"/>
            <a:ext cx="3074384" cy="939867"/>
          </a:xfrm>
          <a:custGeom>
            <a:avLst/>
            <a:gdLst/>
            <a:ahLst/>
            <a:cxnLst/>
            <a:rect l="l" t="t" r="r" b="b"/>
            <a:pathLst>
              <a:path w="3074384" h="939867">
                <a:moveTo>
                  <a:pt x="0" y="0"/>
                </a:moveTo>
                <a:lnTo>
                  <a:pt x="3074384" y="0"/>
                </a:lnTo>
                <a:lnTo>
                  <a:pt x="3074384" y="939867"/>
                </a:lnTo>
                <a:lnTo>
                  <a:pt x="0" y="9398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479" t="-60932" r="-13408" b="-7806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78811" y="5093250"/>
            <a:ext cx="473029" cy="473029"/>
          </a:xfrm>
          <a:custGeom>
            <a:avLst/>
            <a:gdLst/>
            <a:ahLst/>
            <a:cxnLst/>
            <a:rect l="l" t="t" r="r" b="b"/>
            <a:pathLst>
              <a:path w="473029" h="473029">
                <a:moveTo>
                  <a:pt x="0" y="0"/>
                </a:moveTo>
                <a:lnTo>
                  <a:pt x="473029" y="0"/>
                </a:lnTo>
                <a:lnTo>
                  <a:pt x="473029" y="473029"/>
                </a:lnTo>
                <a:lnTo>
                  <a:pt x="0" y="4730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878811" y="6090154"/>
            <a:ext cx="473029" cy="473029"/>
          </a:xfrm>
          <a:custGeom>
            <a:avLst/>
            <a:gdLst/>
            <a:ahLst/>
            <a:cxnLst/>
            <a:rect l="l" t="t" r="r" b="b"/>
            <a:pathLst>
              <a:path w="473029" h="473029">
                <a:moveTo>
                  <a:pt x="0" y="0"/>
                </a:moveTo>
                <a:lnTo>
                  <a:pt x="473029" y="0"/>
                </a:lnTo>
                <a:lnTo>
                  <a:pt x="473029" y="473028"/>
                </a:lnTo>
                <a:lnTo>
                  <a:pt x="0" y="4730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78811" y="6948284"/>
            <a:ext cx="473029" cy="473029"/>
          </a:xfrm>
          <a:custGeom>
            <a:avLst/>
            <a:gdLst/>
            <a:ahLst/>
            <a:cxnLst/>
            <a:rect l="l" t="t" r="r" b="b"/>
            <a:pathLst>
              <a:path w="473029" h="473029">
                <a:moveTo>
                  <a:pt x="0" y="0"/>
                </a:moveTo>
                <a:lnTo>
                  <a:pt x="473029" y="0"/>
                </a:lnTo>
                <a:lnTo>
                  <a:pt x="473029" y="473029"/>
                </a:lnTo>
                <a:lnTo>
                  <a:pt x="0" y="4730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908177" y="4048652"/>
            <a:ext cx="11301259" cy="5029060"/>
          </a:xfrm>
          <a:custGeom>
            <a:avLst/>
            <a:gdLst/>
            <a:ahLst/>
            <a:cxnLst/>
            <a:rect l="l" t="t" r="r" b="b"/>
            <a:pathLst>
              <a:path w="11301259" h="5029060">
                <a:moveTo>
                  <a:pt x="0" y="0"/>
                </a:moveTo>
                <a:lnTo>
                  <a:pt x="11301259" y="0"/>
                </a:lnTo>
                <a:lnTo>
                  <a:pt x="11301259" y="5029061"/>
                </a:lnTo>
                <a:lnTo>
                  <a:pt x="0" y="50290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0" y="1346718"/>
            <a:ext cx="18288000" cy="1091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72"/>
              </a:lnSpc>
              <a:spcBef>
                <a:spcPct val="0"/>
              </a:spcBef>
            </a:pPr>
            <a:r>
              <a:rPr lang="en-US" sz="6429" b="1" spc="5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BALANCE TURESPAÑA 2024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543896"/>
            <a:ext cx="13510513" cy="202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9265" lvl="1" indent="-369633" algn="just">
              <a:lnSpc>
                <a:spcPts val="8560"/>
              </a:lnSpc>
              <a:buFont typeface="Arial"/>
              <a:buChar char="•"/>
            </a:pPr>
            <a:r>
              <a:rPr lang="en-US" sz="3424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Más</a:t>
            </a:r>
            <a:r>
              <a:rPr lang="en-US" sz="34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</a:t>
            </a:r>
            <a:r>
              <a:rPr lang="en-US" sz="3424" dirty="0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2.000 </a:t>
            </a:r>
            <a:r>
              <a:rPr lang="en-US" sz="3424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acciones</a:t>
            </a:r>
            <a:r>
              <a:rPr lang="en-US" sz="34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marketing y </a:t>
            </a:r>
            <a:r>
              <a:rPr lang="en-US" sz="3424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promoción</a:t>
            </a:r>
            <a:r>
              <a:rPr lang="en-US" sz="34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  <a:p>
            <a:pPr marL="739265" lvl="1" indent="-369633" algn="just">
              <a:lnSpc>
                <a:spcPts val="8560"/>
              </a:lnSpc>
              <a:buFont typeface="Arial"/>
              <a:buChar char="•"/>
            </a:pPr>
            <a:r>
              <a:rPr lang="en-US" sz="3424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Campañas</a:t>
            </a:r>
            <a:r>
              <a:rPr lang="en-US" sz="34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3424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destacadas</a:t>
            </a:r>
            <a:r>
              <a:rPr lang="en-US" sz="3424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69982" y="4797975"/>
            <a:ext cx="11119120" cy="2623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47"/>
              </a:lnSpc>
            </a:pPr>
            <a:r>
              <a:rPr lang="en-US" sz="342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Colaboración con National Geographic y Conde Nast.</a:t>
            </a:r>
          </a:p>
          <a:p>
            <a:pPr algn="l">
              <a:lnSpc>
                <a:spcPts val="7147"/>
              </a:lnSpc>
            </a:pPr>
            <a:r>
              <a:rPr lang="en-US" sz="342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Los 100 años del nacimiento de Eduardo Chillida.</a:t>
            </a:r>
          </a:p>
          <a:p>
            <a:pPr algn="l">
              <a:lnSpc>
                <a:spcPts val="7147"/>
              </a:lnSpc>
            </a:pPr>
            <a:r>
              <a:rPr lang="en-US" sz="342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Campaña por la celebración la Copa América de Vela.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35631" y="1749749"/>
            <a:ext cx="8376082" cy="0"/>
          </a:xfrm>
          <a:prstGeom prst="line">
            <a:avLst/>
          </a:prstGeom>
          <a:ln w="9525" cap="flat">
            <a:solidFill>
              <a:srgbClr val="FFFFFF">
                <a:alpha val="2078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9559143" y="7377190"/>
            <a:ext cx="8376082" cy="0"/>
          </a:xfrm>
          <a:prstGeom prst="line">
            <a:avLst/>
          </a:prstGeom>
          <a:ln w="9525" cap="flat">
            <a:solidFill>
              <a:srgbClr val="FFFFFF">
                <a:alpha val="2078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9559143" y="8907782"/>
            <a:ext cx="8376082" cy="0"/>
          </a:xfrm>
          <a:prstGeom prst="line">
            <a:avLst/>
          </a:prstGeom>
          <a:ln w="9525" cap="flat">
            <a:solidFill>
              <a:srgbClr val="FFFFFF">
                <a:alpha val="2078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251552" y="286053"/>
            <a:ext cx="2977389" cy="939867"/>
          </a:xfrm>
          <a:custGeom>
            <a:avLst/>
            <a:gdLst/>
            <a:ahLst/>
            <a:cxnLst/>
            <a:rect l="l" t="t" r="r" b="b"/>
            <a:pathLst>
              <a:path w="2977389" h="939867">
                <a:moveTo>
                  <a:pt x="0" y="0"/>
                </a:moveTo>
                <a:lnTo>
                  <a:pt x="2977389" y="0"/>
                </a:lnTo>
                <a:lnTo>
                  <a:pt x="2977389" y="939867"/>
                </a:lnTo>
                <a:lnTo>
                  <a:pt x="0" y="939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8779386" y="4389635"/>
            <a:ext cx="8376082" cy="0"/>
          </a:xfrm>
          <a:prstGeom prst="line">
            <a:avLst/>
          </a:prstGeom>
          <a:ln w="9525" cap="flat">
            <a:solidFill>
              <a:srgbClr val="FFFFFF">
                <a:alpha val="2078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596702" y="3490990"/>
            <a:ext cx="5897331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60"/>
              </a:lnSpc>
            </a:pPr>
            <a:r>
              <a:rPr lang="en-US" sz="5800" b="1" spc="-232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RESUMEN DE TURISMO 2024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37156" y="779068"/>
            <a:ext cx="11303194" cy="469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1"/>
              </a:lnSpc>
            </a:pPr>
            <a:r>
              <a:rPr lang="en-US" sz="277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Previsión de gasto y llegadas de turistas internacionales en 2024.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37156" y="3257799"/>
            <a:ext cx="11303194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Previsión de gasto y llegadas de turistas internacionales para 1 CT de 2025.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37156" y="5893558"/>
            <a:ext cx="726827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Empleo turístico en 2024: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239220" y="5448300"/>
            <a:ext cx="5897331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60"/>
              </a:lnSpc>
            </a:pPr>
            <a:r>
              <a:rPr lang="en-US" sz="5800" b="1" spc="-232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Y PREVISIÓN 2025.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78049" y="1674349"/>
            <a:ext cx="7469608" cy="466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4"/>
              </a:lnSpc>
            </a:pPr>
            <a:r>
              <a:rPr lang="en-US" sz="2774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Gasto</a:t>
            </a:r>
            <a:r>
              <a:rPr lang="en-US" sz="277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: 126 mil millones de euros.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78049" y="2200661"/>
            <a:ext cx="7469608" cy="466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4"/>
              </a:lnSpc>
            </a:pPr>
            <a:r>
              <a:rPr lang="en-US" sz="2774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Llegadas</a:t>
            </a:r>
            <a:r>
              <a:rPr lang="en-US" sz="277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: 94 millones de visitantes.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78049" y="4310107"/>
            <a:ext cx="7469608" cy="466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4"/>
              </a:lnSpc>
            </a:pPr>
            <a:r>
              <a:rPr lang="en-US" sz="2774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Gasto:</a:t>
            </a:r>
            <a:r>
              <a:rPr lang="en-US" sz="277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126 millones de euros.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578049" y="4836420"/>
            <a:ext cx="7469608" cy="466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4"/>
              </a:lnSpc>
            </a:pPr>
            <a:r>
              <a:rPr lang="en-US" sz="2774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Llegadas</a:t>
            </a:r>
            <a:r>
              <a:rPr lang="en-US" sz="277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: 94 millones de visitantes.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578049" y="6755888"/>
            <a:ext cx="9296026" cy="2766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7"/>
              </a:lnSpc>
            </a:pPr>
            <a:r>
              <a:rPr lang="en-US" sz="276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2024 acaba con el </a:t>
            </a:r>
            <a:r>
              <a:rPr lang="en-US" sz="276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mayor número de afiliados de la serie histórica</a:t>
            </a:r>
            <a:r>
              <a:rPr lang="en-US" sz="276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  <a:p>
            <a:pPr algn="l">
              <a:lnSpc>
                <a:spcPts val="4487"/>
              </a:lnSpc>
            </a:pPr>
            <a:endParaRPr lang="en-US" sz="2769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4487"/>
              </a:lnSpc>
            </a:pPr>
            <a:r>
              <a:rPr lang="en-US" sz="276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Los afiliados del sector turístico superaron los 2,6 millones</a:t>
            </a:r>
            <a:r>
              <a:rPr lang="en-US" sz="276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en diciembre 2024.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488</Words>
  <Application>Microsoft Office PowerPoint</Application>
  <PresentationFormat>Personalizado</PresentationFormat>
  <Paragraphs>76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DM Sans Bold</vt:lpstr>
      <vt:lpstr>Montserrat Light</vt:lpstr>
      <vt:lpstr>Calibri</vt:lpstr>
      <vt:lpstr>Archivo Black</vt:lpstr>
      <vt:lpstr>Wingdings</vt:lpstr>
      <vt:lpstr>Montserrat Light Bold</vt:lpstr>
      <vt:lpstr>DM Sans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BALANCE</dc:title>
  <dc:creator>Segurado Lopez, Ignacio</dc:creator>
  <cp:lastModifiedBy>Segurado Lopez, Ignacio</cp:lastModifiedBy>
  <cp:revision>7</cp:revision>
  <dcterms:created xsi:type="dcterms:W3CDTF">2006-08-16T00:00:00Z</dcterms:created>
  <dcterms:modified xsi:type="dcterms:W3CDTF">2025-01-15T11:00:32Z</dcterms:modified>
  <dc:identifier>DAGZd2qaI0g</dc:identifier>
</cp:coreProperties>
</file>